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2" r:id="rId8"/>
    <p:sldId id="263" r:id="rId9"/>
    <p:sldId id="288" r:id="rId10"/>
    <p:sldId id="289" r:id="rId11"/>
    <p:sldId id="290" r:id="rId12"/>
    <p:sldId id="291" r:id="rId13"/>
    <p:sldId id="264" r:id="rId14"/>
    <p:sldId id="265" r:id="rId15"/>
    <p:sldId id="266" r:id="rId16"/>
    <p:sldId id="267" r:id="rId17"/>
    <p:sldId id="268" r:id="rId18"/>
    <p:sldId id="280" r:id="rId19"/>
    <p:sldId id="269" r:id="rId20"/>
    <p:sldId id="270" r:id="rId21"/>
    <p:sldId id="271" r:id="rId22"/>
    <p:sldId id="281" r:id="rId23"/>
    <p:sldId id="282" r:id="rId24"/>
    <p:sldId id="283" r:id="rId25"/>
    <p:sldId id="272" r:id="rId26"/>
    <p:sldId id="284" r:id="rId27"/>
    <p:sldId id="285" r:id="rId28"/>
    <p:sldId id="286"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8" d="100"/>
          <a:sy n="98" d="100"/>
        </p:scale>
        <p:origin x="1018" y="-6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vphysiology.com/Blood%20Pressure/BP006" TargetMode="External"/><Relationship Id="rId2" Type="http://schemas.openxmlformats.org/officeDocument/2006/relationships/hyperlink" Target="https://www.cvphysiology.com/Blood%20Pressure/BP0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vphysiology.com/Blood%20Pressure/BP021" TargetMode="External"/><Relationship Id="rId2" Type="http://schemas.openxmlformats.org/officeDocument/2006/relationships/hyperlink" Target="https://www.cvphysiology.com/Cardiac%20Function/CF001" TargetMode="External"/><Relationship Id="rId1" Type="http://schemas.openxmlformats.org/officeDocument/2006/relationships/slideLayout" Target="../slideLayouts/slideLayout2.xml"/><Relationship Id="rId5" Type="http://schemas.openxmlformats.org/officeDocument/2006/relationships/hyperlink" Target="https://www.cvphysiology.com/Hemodynamics/H001" TargetMode="External"/><Relationship Id="rId4" Type="http://schemas.openxmlformats.org/officeDocument/2006/relationships/hyperlink" Target="https://www.cvphysiology.com/Blood%20Pressure/BP02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Physiological Basis of Management of  Hypertension </a:t>
            </a:r>
          </a:p>
        </p:txBody>
      </p:sp>
      <p:sp>
        <p:nvSpPr>
          <p:cNvPr id="3" name="Subtitle 2"/>
          <p:cNvSpPr>
            <a:spLocks noGrp="1"/>
          </p:cNvSpPr>
          <p:nvPr>
            <p:ph type="subTitle" idx="1"/>
          </p:nvPr>
        </p:nvSpPr>
        <p:spPr/>
        <p:txBody>
          <a:bodyPr/>
          <a:lstStyle/>
          <a:p>
            <a:r>
              <a:rPr lang="en-US" dirty="0"/>
              <a:t>Professor </a:t>
            </a:r>
            <a:r>
              <a:rPr lang="en-US" dirty="0" err="1"/>
              <a:t>Narsingh</a:t>
            </a:r>
            <a:r>
              <a:rPr lang="en-US" dirty="0"/>
              <a:t> </a:t>
            </a:r>
            <a:r>
              <a:rPr lang="en-US" dirty="0" err="1"/>
              <a:t>Verma</a:t>
            </a:r>
            <a:r>
              <a:rPr lang="en-US" dirty="0"/>
              <a:t>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ABEC-0B31-46B8-977E-619837A67B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C0C6F1-9516-4224-88D9-CB348DCD2458}"/>
              </a:ext>
            </a:extLst>
          </p:cNvPr>
          <p:cNvSpPr>
            <a:spLocks noGrp="1"/>
          </p:cNvSpPr>
          <p:nvPr>
            <p:ph idx="1"/>
          </p:nvPr>
        </p:nvSpPr>
        <p:spPr/>
        <p:txBody>
          <a:bodyPr>
            <a:normAutofit fontScale="55000" lnSpcReduction="20000"/>
          </a:bodyPr>
          <a:lstStyle/>
          <a:p>
            <a:r>
              <a:rPr lang="en-US" dirty="0"/>
              <a:t>NO level is increased by exercise. It plays a major role in regulating vascular tone and </a:t>
            </a:r>
            <a:r>
              <a:rPr lang="en-US" dirty="0" err="1"/>
              <a:t>antiatherosclerotic</a:t>
            </a:r>
            <a:r>
              <a:rPr lang="en-US" dirty="0"/>
              <a:t> effects,  It is a potent vasodilator metabolite. Plasma NO2_ and NO3_ concentration increase significantly by aerobic exercise. And also cGMP concentration which helps to produce NO is increased</a:t>
            </a:r>
          </a:p>
          <a:p>
            <a:r>
              <a:rPr lang="en-US" dirty="0"/>
              <a:t>NO is sensitive to inactivation of superoxide radicals. Relationship between blood pressure lowering effect and NO bioactivity remains unknown.</a:t>
            </a:r>
          </a:p>
          <a:p>
            <a:r>
              <a:rPr lang="en-US" dirty="0"/>
              <a:t>Exercise needs high level of energy. So, excessive adipose tissue that accumulates in obese ones is used to gain energy. It helps to reduce obesity. Because of the reduction of adipose tissue, need of blood flow to them is reduced. This helps to lower cardiac output and blood pressure.</a:t>
            </a:r>
          </a:p>
          <a:p>
            <a:r>
              <a:rPr lang="en-US" dirty="0"/>
              <a:t>Body temperature rises during exercise. To regulate the body temperature, compensatory mechanisms are activated. They increase heat loss by increasing ventilation, radiation, dilatation of skin blood vessels and sweating vasodilatation decreases peripheral resistance and decreasing blood pressure occurs. By sweating, loss of body fluids includes water and electrolytes such as Na+ are increased. It causes reduction of blood volume and blood pressure. As this exercise benefits low blood pressure for hypertensive patients.</a:t>
            </a:r>
          </a:p>
          <a:p>
            <a:endParaRPr lang="en-IN" dirty="0"/>
          </a:p>
        </p:txBody>
      </p:sp>
    </p:spTree>
    <p:extLst>
      <p:ext uri="{BB962C8B-B14F-4D97-AF65-F5344CB8AC3E}">
        <p14:creationId xmlns:p14="http://schemas.microsoft.com/office/powerpoint/2010/main" val="428203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CB941-CDAE-4FBF-8A54-EA225F7755D0}"/>
              </a:ext>
            </a:extLst>
          </p:cNvPr>
          <p:cNvSpPr>
            <a:spLocks noGrp="1"/>
          </p:cNvSpPr>
          <p:nvPr>
            <p:ph type="title"/>
          </p:nvPr>
        </p:nvSpPr>
        <p:spPr/>
        <p:txBody>
          <a:bodyPr/>
          <a:lstStyle/>
          <a:p>
            <a:r>
              <a:rPr lang="en-IN" dirty="0"/>
              <a:t>Dietary control</a:t>
            </a:r>
          </a:p>
        </p:txBody>
      </p:sp>
      <p:sp>
        <p:nvSpPr>
          <p:cNvPr id="3" name="Content Placeholder 2">
            <a:extLst>
              <a:ext uri="{FF2B5EF4-FFF2-40B4-BE49-F238E27FC236}">
                <a16:creationId xmlns:a16="http://schemas.microsoft.com/office/drawing/2014/main" id="{12F19A6B-7F13-4F25-BC27-59F08B510D23}"/>
              </a:ext>
            </a:extLst>
          </p:cNvPr>
          <p:cNvSpPr>
            <a:spLocks noGrp="1"/>
          </p:cNvSpPr>
          <p:nvPr>
            <p:ph idx="1"/>
          </p:nvPr>
        </p:nvSpPr>
        <p:spPr/>
        <p:txBody>
          <a:bodyPr>
            <a:normAutofit fontScale="62500" lnSpcReduction="20000"/>
          </a:bodyPr>
          <a:lstStyle/>
          <a:p>
            <a:pPr marL="0" indent="0">
              <a:buNone/>
            </a:pPr>
            <a:r>
              <a:rPr lang="en-US" dirty="0"/>
              <a:t>Reducing intake of total fat, saturated fat and salt in diet and taking vegetables, fruits, potassium and fish oil included diet is recommended for hypertensive patients. In addition to that high intakes of vitamin D, protein, amino acid, tea, dark chocolate and foods high in NO3_ help to reduce bl</a:t>
            </a:r>
          </a:p>
          <a:p>
            <a:r>
              <a:rPr lang="en-US" dirty="0"/>
              <a:t>Dietary fat specially unsaturated fatty acids have an effect of increasing circulating lipoproteins. They increase the level of Low Density Lipoprotein (LDL). They may cause increased risk of obesity and atherosclerosis. They also increase arterial stiffness and cause oxidative stress. Those things contribute to increase blood pressure. So reducing intake those things help to reduce blood pressure. Unsaturated fatty acids which are in fish oil also contribute to reduce blood pressure.</a:t>
            </a:r>
          </a:p>
          <a:p>
            <a:r>
              <a:rPr lang="en-US" dirty="0"/>
              <a:t>Vegetables, fruits .</a:t>
            </a:r>
          </a:p>
          <a:p>
            <a:r>
              <a:rPr lang="en-US" dirty="0"/>
              <a:t>Excessive salt intake can cause elevation of arterial pressure mainly by increasing Extracellular Fluid (ECF) volume. Though pure water is excreted by kidney as rapidly as it is taken</a:t>
            </a:r>
          </a:p>
          <a:p>
            <a:r>
              <a:rPr lang="en-US" dirty="0"/>
              <a:t>hypertensive patients are recommended to take diet with low salt content &lt; 6g NaCl per day</a:t>
            </a:r>
          </a:p>
          <a:p>
            <a:endParaRPr lang="en-IN" dirty="0"/>
          </a:p>
        </p:txBody>
      </p:sp>
    </p:spTree>
    <p:extLst>
      <p:ext uri="{BB962C8B-B14F-4D97-AF65-F5344CB8AC3E}">
        <p14:creationId xmlns:p14="http://schemas.microsoft.com/office/powerpoint/2010/main" val="184743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AAE3-8ADD-44D3-9568-06816D0E1D5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BAFB04F-A1A1-4F3F-96C0-DC64B81F84B5}"/>
              </a:ext>
            </a:extLst>
          </p:cNvPr>
          <p:cNvSpPr>
            <a:spLocks noGrp="1"/>
          </p:cNvSpPr>
          <p:nvPr>
            <p:ph idx="1"/>
          </p:nvPr>
        </p:nvSpPr>
        <p:spPr/>
        <p:txBody>
          <a:bodyPr>
            <a:normAutofit fontScale="85000" lnSpcReduction="20000"/>
          </a:bodyPr>
          <a:lstStyle/>
          <a:p>
            <a:r>
              <a:rPr lang="en-US" dirty="0"/>
              <a:t>No </a:t>
            </a:r>
            <a:r>
              <a:rPr lang="en-US" dirty="0" err="1"/>
              <a:t>Tobaco</a:t>
            </a:r>
            <a:r>
              <a:rPr lang="en-US" dirty="0"/>
              <a:t> and Alcohol  Substances in tobacco and cigarette smoke adversely change the structural and mechanical properties of arteries Structural features such as wall thickness and functional features as NO production and bioactivity and endothelin 1 levels may be altered, Smoke reduces NO bioactivity as a result of oxidative </a:t>
            </a:r>
            <a:r>
              <a:rPr lang="en-US" dirty="0" err="1"/>
              <a:t>stress,increase</a:t>
            </a:r>
            <a:r>
              <a:rPr lang="en-US" dirty="0"/>
              <a:t> arterial stiffness. Compliancy of the arteries is reduced and difficult to dilate. Total peripheral resistance is increased  resulting  increase in cardiac output and blood pressure</a:t>
            </a:r>
          </a:p>
          <a:p>
            <a:r>
              <a:rPr lang="en-US" dirty="0"/>
              <a:t>Alcohol causes arterial stiffness. And also it has psychological effects that lead to increase in blood pressure</a:t>
            </a:r>
          </a:p>
          <a:p>
            <a:endParaRPr lang="en-IN" dirty="0"/>
          </a:p>
        </p:txBody>
      </p:sp>
    </p:spTree>
    <p:extLst>
      <p:ext uri="{BB962C8B-B14F-4D97-AF65-F5344CB8AC3E}">
        <p14:creationId xmlns:p14="http://schemas.microsoft.com/office/powerpoint/2010/main" val="84373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Drugs </a:t>
            </a:r>
          </a:p>
        </p:txBody>
      </p:sp>
      <p:sp>
        <p:nvSpPr>
          <p:cNvPr id="3" name="Content Placeholder 2"/>
          <p:cNvSpPr>
            <a:spLocks noGrp="1"/>
          </p:cNvSpPr>
          <p:nvPr>
            <p:ph idx="1"/>
          </p:nvPr>
        </p:nvSpPr>
        <p:spPr/>
        <p:txBody>
          <a:bodyPr>
            <a:normAutofit fontScale="92500" lnSpcReduction="20000"/>
          </a:bodyPr>
          <a:lstStyle/>
          <a:p>
            <a:r>
              <a:rPr lang="en-US" dirty="0"/>
              <a:t>Can be used as one drug therapy or as drug combinations</a:t>
            </a:r>
          </a:p>
          <a:p>
            <a:r>
              <a:rPr lang="en-US" dirty="0"/>
              <a:t>Using drug combinations is more effective than the other in most of the cases</a:t>
            </a:r>
          </a:p>
          <a:p>
            <a:r>
              <a:rPr lang="en-US" dirty="0"/>
              <a:t> Diuretics, β Adrenergic receptor blockers, Angiotensin II receptor antagonists, Angiotensin Converting Enzyme (ACE) inhibitors, Renin inhibitors, Calcium channel blockers, α Blockers , Vasodilators and centrally acting drugs are the main classes of drugs that used to treat hypertension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a:t>
            </a:r>
          </a:p>
        </p:txBody>
      </p:sp>
      <p:sp>
        <p:nvSpPr>
          <p:cNvPr id="3" name="Content Placeholder 2"/>
          <p:cNvSpPr>
            <a:spLocks noGrp="1"/>
          </p:cNvSpPr>
          <p:nvPr>
            <p:ph idx="1"/>
          </p:nvPr>
        </p:nvSpPr>
        <p:spPr/>
        <p:txBody>
          <a:bodyPr>
            <a:normAutofit fontScale="92500" lnSpcReduction="10000"/>
          </a:bodyPr>
          <a:lstStyle/>
          <a:p>
            <a:pPr>
              <a:buNone/>
            </a:pPr>
            <a:r>
              <a:rPr lang="en-US" dirty="0"/>
              <a:t>      Therapy should be based on following guidelines </a:t>
            </a:r>
          </a:p>
          <a:p>
            <a:r>
              <a:rPr lang="en-US" dirty="0"/>
              <a:t>What are the stages that hypertensive therapy should be started</a:t>
            </a:r>
          </a:p>
          <a:p>
            <a:r>
              <a:rPr lang="en-US" dirty="0"/>
              <a:t>Drug therapy should be initiated in  subjects with sustained systolic blood pressure ≥ 160 or sustained diastolic blood pressure ≥ 100 mmHg.</a:t>
            </a:r>
          </a:p>
          <a:p>
            <a:r>
              <a:rPr lang="en-US" dirty="0"/>
              <a:t>Individuals with sustained systolic blood pressure 140-150 or sustained diastolic blood pressure 90-99 mmHg who have a risk of target organ damage or a 10 years cardiovascular disease risk &gt; 20%.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Targets </a:t>
            </a:r>
          </a:p>
        </p:txBody>
      </p:sp>
      <p:sp>
        <p:nvSpPr>
          <p:cNvPr id="3" name="Content Placeholder 2"/>
          <p:cNvSpPr>
            <a:spLocks noGrp="1"/>
          </p:cNvSpPr>
          <p:nvPr>
            <p:ph idx="1"/>
          </p:nvPr>
        </p:nvSpPr>
        <p:spPr/>
        <p:txBody>
          <a:bodyPr>
            <a:normAutofit lnSpcReduction="10000"/>
          </a:bodyPr>
          <a:lstStyle/>
          <a:p>
            <a:r>
              <a:rPr lang="en-US" dirty="0"/>
              <a:t>Start therapy for subjects with systolic blood pressure sustained ≥ 140 or diastolic blood pressure sustained ≥ 90 mmHg associated with diabetes mellitus.</a:t>
            </a:r>
          </a:p>
          <a:p>
            <a:r>
              <a:rPr lang="en-US" dirty="0"/>
              <a:t>For most patients, a target of ≈140/85 mmHg is recommended. For patients with diabetes mellitus, renal impairment or cardiovascular disease, a lower target of ≈130/80 mmHg is recommended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Variability  </a:t>
            </a:r>
          </a:p>
        </p:txBody>
      </p:sp>
      <p:sp>
        <p:nvSpPr>
          <p:cNvPr id="3" name="Content Placeholder 2"/>
          <p:cNvSpPr>
            <a:spLocks noGrp="1"/>
          </p:cNvSpPr>
          <p:nvPr>
            <p:ph idx="1"/>
          </p:nvPr>
        </p:nvSpPr>
        <p:spPr/>
        <p:txBody>
          <a:bodyPr>
            <a:normAutofit fontScale="92500" lnSpcReduction="10000"/>
          </a:bodyPr>
          <a:lstStyle/>
          <a:p>
            <a:pPr>
              <a:buNone/>
            </a:pPr>
            <a:endParaRPr lang="en-US" dirty="0"/>
          </a:p>
          <a:p>
            <a:r>
              <a:rPr lang="en-US" dirty="0"/>
              <a:t>Most of the hypertensive patients require a combination of drugs to achieve recommended targets</a:t>
            </a:r>
          </a:p>
          <a:p>
            <a:r>
              <a:rPr lang="en-US" dirty="0"/>
              <a:t> In most patients therapy with statins and aspirin is added to reduce the overall cardiovascular risk</a:t>
            </a:r>
          </a:p>
          <a:p>
            <a:r>
              <a:rPr lang="en-US" dirty="0"/>
              <a:t> Repeated blood pressure measurements, Home monitoring and some time ABPM is required to assess Short term, </a:t>
            </a:r>
            <a:r>
              <a:rPr lang="en-US" dirty="0" err="1"/>
              <a:t>Longterm</a:t>
            </a:r>
            <a:r>
              <a:rPr lang="en-US" dirty="0"/>
              <a:t>, visit to visit and seasonal  variability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Diuretics </a:t>
            </a:r>
          </a:p>
        </p:txBody>
      </p:sp>
      <p:sp>
        <p:nvSpPr>
          <p:cNvPr id="3" name="Content Placeholder 2"/>
          <p:cNvSpPr>
            <a:spLocks noGrp="1"/>
          </p:cNvSpPr>
          <p:nvPr>
            <p:ph idx="1"/>
          </p:nvPr>
        </p:nvSpPr>
        <p:spPr/>
        <p:txBody>
          <a:bodyPr>
            <a:normAutofit fontScale="62500" lnSpcReduction="20000"/>
          </a:bodyPr>
          <a:lstStyle/>
          <a:p>
            <a:r>
              <a:rPr lang="en-US" dirty="0"/>
              <a:t>Diuretics have prompt natriuretic </a:t>
            </a:r>
            <a:r>
              <a:rPr lang="en-US" dirty="0" err="1"/>
              <a:t>effect,which</a:t>
            </a:r>
            <a:r>
              <a:rPr lang="en-US" dirty="0"/>
              <a:t> increases the excretion of sodium salts in the urine</a:t>
            </a:r>
          </a:p>
          <a:p>
            <a:r>
              <a:rPr lang="en-US" dirty="0"/>
              <a:t> Thiazide diuretics and some loop agents act as mild carbonic anhydrase inhibitors resulting reduce formation of HCO3 &amp; also they reduce reabsorption of Na+, HCO3_, Cl_ and water in proximal convoluted tubule of nephron.</a:t>
            </a:r>
          </a:p>
          <a:p>
            <a:r>
              <a:rPr lang="en-US" dirty="0"/>
              <a:t>20% of Na+ </a:t>
            </a:r>
            <a:r>
              <a:rPr lang="en-US" dirty="0" err="1"/>
              <a:t>reabsorption</a:t>
            </a:r>
            <a:r>
              <a:rPr lang="en-US" dirty="0"/>
              <a:t> occurs in Loop of </a:t>
            </a:r>
            <a:r>
              <a:rPr lang="en-US" dirty="0" err="1"/>
              <a:t>Henle</a:t>
            </a:r>
            <a:r>
              <a:rPr lang="en-US" dirty="0"/>
              <a:t>. Loop diuretics inhibit this action. Some agents inhibit the active transport of Cl_ ions at the ascending limb of Henle loop</a:t>
            </a:r>
          </a:p>
          <a:p>
            <a:r>
              <a:rPr lang="en-US" dirty="0"/>
              <a:t>Some diuretics competitively bind to aldosterone receptors in distal convoluted tubule and inhibit the action of aldosterone on increasing permeability to Na+ in that tubule----reduce plasma Na+ concentration ---------- decrease in fluid volume--------- reduction of preload on the heart------------may cause reduction of cardiac output and arterial pressure</a:t>
            </a:r>
          </a:p>
          <a:p>
            <a:r>
              <a:rPr lang="en-US" dirty="0"/>
              <a:t> blood pressure is reduced without changing total peripheral resistance</a:t>
            </a:r>
          </a:p>
          <a:p>
            <a:r>
              <a:rPr lang="en-US" dirty="0"/>
              <a:t>These drugs also reduce the risk of stroke.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07D4-250E-43EE-BA9A-21A991E6F7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BB50682-FDF4-408D-BF64-264B7EF8895E}"/>
              </a:ext>
            </a:extLst>
          </p:cNvPr>
          <p:cNvSpPr>
            <a:spLocks noGrp="1"/>
          </p:cNvSpPr>
          <p:nvPr>
            <p:ph idx="1"/>
          </p:nvPr>
        </p:nvSpPr>
        <p:spPr/>
        <p:txBody>
          <a:bodyPr/>
          <a:lstStyle/>
          <a:p>
            <a:r>
              <a:rPr lang="en-US" dirty="0" err="1"/>
              <a:t>Hydrochlorthiazide</a:t>
            </a:r>
            <a:r>
              <a:rPr lang="en-US" dirty="0"/>
              <a:t> </a:t>
            </a:r>
          </a:p>
          <a:p>
            <a:r>
              <a:rPr lang="en-US" dirty="0"/>
              <a:t>Chlorthalidone </a:t>
            </a:r>
          </a:p>
          <a:p>
            <a:r>
              <a:rPr lang="en-US" dirty="0" err="1"/>
              <a:t>Indepamide</a:t>
            </a:r>
            <a:endParaRPr lang="en-US" dirty="0"/>
          </a:p>
          <a:p>
            <a:r>
              <a:rPr lang="en-US" dirty="0"/>
              <a:t>Acetazolamide </a:t>
            </a:r>
            <a:endParaRPr lang="en-IN" dirty="0"/>
          </a:p>
          <a:p>
            <a:r>
              <a:rPr lang="en-IN" dirty="0"/>
              <a:t>Aldactone </a:t>
            </a:r>
            <a:endParaRPr lang="en-US" dirty="0"/>
          </a:p>
        </p:txBody>
      </p:sp>
    </p:spTree>
    <p:extLst>
      <p:ext uri="{BB962C8B-B14F-4D97-AF65-F5344CB8AC3E}">
        <p14:creationId xmlns:p14="http://schemas.microsoft.com/office/powerpoint/2010/main" val="78865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Angiotensin</a:t>
            </a:r>
            <a:r>
              <a:rPr lang="en-US" dirty="0"/>
              <a:t> II receptor antagonists;</a:t>
            </a:r>
          </a:p>
        </p:txBody>
      </p:sp>
      <p:sp>
        <p:nvSpPr>
          <p:cNvPr id="3" name="Content Placeholder 2"/>
          <p:cNvSpPr>
            <a:spLocks noGrp="1"/>
          </p:cNvSpPr>
          <p:nvPr>
            <p:ph idx="1"/>
          </p:nvPr>
        </p:nvSpPr>
        <p:spPr/>
        <p:txBody>
          <a:bodyPr>
            <a:normAutofit fontScale="70000" lnSpcReduction="20000"/>
          </a:bodyPr>
          <a:lstStyle/>
          <a:p>
            <a:r>
              <a:rPr lang="en-US" dirty="0"/>
              <a:t>These drugs selectively block the receptors for angiotensin II  Angiotensin II is a potent vasoconstrictor and it also stimulates increased secretion of aldosterone by adrenal cortex</a:t>
            </a:r>
          </a:p>
          <a:p>
            <a:r>
              <a:rPr lang="en-US" dirty="0"/>
              <a:t> Aldosterone increase the permeability to Na+ in distal convoluted tubule and collecting tubule and cause Na+ and water retention. It increases fluid volume resulting increase in blood pressure</a:t>
            </a:r>
          </a:p>
          <a:p>
            <a:r>
              <a:rPr lang="en-US" dirty="0"/>
              <a:t>It mediates those actions by binding to specific membrane bound receptors</a:t>
            </a:r>
          </a:p>
          <a:p>
            <a:r>
              <a:rPr lang="en-US" dirty="0"/>
              <a:t>There are two types of receptors, AT1 and AT2. AT1 is responsible for major action on Renin Angiotensin System (RAS) </a:t>
            </a:r>
          </a:p>
          <a:p>
            <a:r>
              <a:rPr lang="en-US" dirty="0"/>
              <a:t>Action of drugs is potentiated by negative salt balance and attenuated by positive salt balance</a:t>
            </a:r>
          </a:p>
          <a:p>
            <a:r>
              <a:rPr lang="en-US" dirty="0"/>
              <a:t>Losartan, </a:t>
            </a:r>
            <a:r>
              <a:rPr lang="en-US" dirty="0" err="1"/>
              <a:t>Telmesartan</a:t>
            </a:r>
            <a:r>
              <a:rPr lang="en-US" dirty="0"/>
              <a:t>, Olmesartan, </a:t>
            </a:r>
            <a:r>
              <a:rPr lang="en-US" dirty="0" err="1"/>
              <a:t>Azilsartan</a:t>
            </a:r>
            <a:r>
              <a:rPr lang="en-US" dirty="0"/>
              <a:t>, </a:t>
            </a:r>
            <a:r>
              <a:rPr lang="en-US" dirty="0" err="1"/>
              <a:t>Fimasartan</a:t>
            </a: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7B92-BF67-47F5-B3C8-1A69579AAD28}"/>
              </a:ext>
            </a:extLst>
          </p:cNvPr>
          <p:cNvSpPr>
            <a:spLocks noGrp="1"/>
          </p:cNvSpPr>
          <p:nvPr>
            <p:ph type="title"/>
          </p:nvPr>
        </p:nvSpPr>
        <p:spPr/>
        <p:txBody>
          <a:bodyPr/>
          <a:lstStyle/>
          <a:p>
            <a:r>
              <a:rPr lang="en-US" dirty="0"/>
              <a:t>Types of Hypertension </a:t>
            </a:r>
            <a:endParaRPr lang="en-IN" dirty="0"/>
          </a:p>
        </p:txBody>
      </p:sp>
      <p:sp>
        <p:nvSpPr>
          <p:cNvPr id="3" name="Content Placeholder 2">
            <a:extLst>
              <a:ext uri="{FF2B5EF4-FFF2-40B4-BE49-F238E27FC236}">
                <a16:creationId xmlns:a16="http://schemas.microsoft.com/office/drawing/2014/main" id="{B66047CF-5C66-45A6-B352-08E18A385169}"/>
              </a:ext>
            </a:extLst>
          </p:cNvPr>
          <p:cNvSpPr>
            <a:spLocks noGrp="1"/>
          </p:cNvSpPr>
          <p:nvPr>
            <p:ph idx="1"/>
          </p:nvPr>
        </p:nvSpPr>
        <p:spPr/>
        <p:txBody>
          <a:bodyPr/>
          <a:lstStyle/>
          <a:p>
            <a:r>
              <a:rPr lang="en-US" dirty="0"/>
              <a:t>Primary or Essential Hypertension </a:t>
            </a:r>
          </a:p>
          <a:p>
            <a:r>
              <a:rPr lang="en-US" dirty="0"/>
              <a:t>Secondary Hypertension </a:t>
            </a:r>
          </a:p>
          <a:p>
            <a:r>
              <a:rPr lang="en-US" dirty="0"/>
              <a:t>Pregnancy induced Hypertension </a:t>
            </a:r>
          </a:p>
          <a:p>
            <a:r>
              <a:rPr lang="en-US" dirty="0"/>
              <a:t>White Coat Hypertension </a:t>
            </a:r>
          </a:p>
          <a:p>
            <a:r>
              <a:rPr lang="en-US" dirty="0"/>
              <a:t>Masked Hypertension</a:t>
            </a:r>
          </a:p>
          <a:p>
            <a:r>
              <a:rPr lang="en-US" dirty="0"/>
              <a:t>Malignant  Hypertension  </a:t>
            </a:r>
          </a:p>
          <a:p>
            <a:r>
              <a:rPr lang="en-US" dirty="0"/>
              <a:t>MESOR  Hypertension </a:t>
            </a:r>
            <a:endParaRPr lang="en-IN" dirty="0"/>
          </a:p>
        </p:txBody>
      </p:sp>
    </p:spTree>
    <p:extLst>
      <p:ext uri="{BB962C8B-B14F-4D97-AF65-F5344CB8AC3E}">
        <p14:creationId xmlns:p14="http://schemas.microsoft.com/office/powerpoint/2010/main" val="4180720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Angiotensin</a:t>
            </a:r>
            <a:r>
              <a:rPr lang="en-US" dirty="0"/>
              <a:t> Converting Enzyme (ACE) inhibitors</a:t>
            </a:r>
          </a:p>
        </p:txBody>
      </p:sp>
      <p:sp>
        <p:nvSpPr>
          <p:cNvPr id="3" name="Content Placeholder 2"/>
          <p:cNvSpPr>
            <a:spLocks noGrp="1"/>
          </p:cNvSpPr>
          <p:nvPr>
            <p:ph idx="1"/>
          </p:nvPr>
        </p:nvSpPr>
        <p:spPr/>
        <p:txBody>
          <a:bodyPr>
            <a:normAutofit fontScale="92500" lnSpcReduction="20000"/>
          </a:bodyPr>
          <a:lstStyle/>
          <a:p>
            <a:pPr>
              <a:buNone/>
            </a:pPr>
            <a:endParaRPr lang="en-US" dirty="0"/>
          </a:p>
          <a:p>
            <a:r>
              <a:rPr lang="en-US" dirty="0"/>
              <a:t>These drugs block the conversion of angiotensin I to angiotensin II</a:t>
            </a:r>
          </a:p>
          <a:p>
            <a:r>
              <a:rPr lang="en-US" dirty="0"/>
              <a:t>It mediates RAS as above description. So, blocking its synthesis those actions are inhibited and  lowers the blood pressure</a:t>
            </a:r>
          </a:p>
          <a:p>
            <a:r>
              <a:rPr lang="en-US" dirty="0"/>
              <a:t>also they block the degradation of bradykinin  It is a potent vasodilator  By dilating vessels it help to reduce blood pressure</a:t>
            </a:r>
          </a:p>
          <a:p>
            <a:r>
              <a:rPr lang="en-US" dirty="0"/>
              <a:t>Captopril, Ramipril, </a:t>
            </a:r>
            <a:r>
              <a:rPr lang="en-US" dirty="0" err="1"/>
              <a:t>Perendopril</a:t>
            </a:r>
            <a:r>
              <a:rPr lang="en-US" dirty="0"/>
              <a:t>, Lisinopril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Renin Inhibitors </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a:t>These drugs directly inhibit the plasma renin activity</a:t>
            </a:r>
          </a:p>
          <a:p>
            <a:r>
              <a:rPr lang="en-US" dirty="0"/>
              <a:t> Renin is released from kidney in response to decrease of renal perfusion pressure and contribute to increase blood pressure by stimulating the conversion of angiotensinogen to angiotensin I</a:t>
            </a:r>
          </a:p>
          <a:p>
            <a:r>
              <a:rPr lang="en-US" dirty="0"/>
              <a:t> By inhibiting this reaction RAS is interrupted reducing arterial pressure</a:t>
            </a:r>
          </a:p>
          <a:p>
            <a:r>
              <a:rPr lang="en-US" dirty="0" err="1"/>
              <a:t>eg</a:t>
            </a:r>
            <a:r>
              <a:rPr lang="en-US" dirty="0"/>
              <a:t>    </a:t>
            </a:r>
            <a:r>
              <a:rPr lang="en-US" dirty="0" err="1"/>
              <a:t>Alesikerin</a:t>
            </a:r>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D83B-29C1-49E5-85BC-C3CB5AAA4498}"/>
              </a:ext>
            </a:extLst>
          </p:cNvPr>
          <p:cNvSpPr>
            <a:spLocks noGrp="1"/>
          </p:cNvSpPr>
          <p:nvPr>
            <p:ph type="title"/>
          </p:nvPr>
        </p:nvSpPr>
        <p:spPr/>
        <p:txBody>
          <a:bodyPr>
            <a:normAutofit fontScale="90000"/>
          </a:bodyPr>
          <a:lstStyle/>
          <a:p>
            <a:r>
              <a:rPr lang="en-IN" dirty="0"/>
              <a:t>Beta adrenoceptor blockers</a:t>
            </a:r>
            <a:br>
              <a:rPr lang="en-IN" dirty="0"/>
            </a:br>
            <a:endParaRPr lang="en-IN" dirty="0"/>
          </a:p>
        </p:txBody>
      </p:sp>
      <p:sp>
        <p:nvSpPr>
          <p:cNvPr id="3" name="Content Placeholder 2">
            <a:extLst>
              <a:ext uri="{FF2B5EF4-FFF2-40B4-BE49-F238E27FC236}">
                <a16:creationId xmlns:a16="http://schemas.microsoft.com/office/drawing/2014/main" id="{94B24609-13AE-43A7-A642-DE532CA3D6E6}"/>
              </a:ext>
            </a:extLst>
          </p:cNvPr>
          <p:cNvSpPr>
            <a:spLocks noGrp="1"/>
          </p:cNvSpPr>
          <p:nvPr>
            <p:ph idx="1"/>
          </p:nvPr>
        </p:nvSpPr>
        <p:spPr/>
        <p:txBody>
          <a:bodyPr>
            <a:normAutofit fontScale="62500" lnSpcReduction="20000"/>
          </a:bodyPr>
          <a:lstStyle/>
          <a:p>
            <a:r>
              <a:rPr lang="en-US" dirty="0"/>
              <a:t>They act by decreasing total peripheral resistance and cardiac output Using β1 selective antagonists is more effective than non-selective drugs </a:t>
            </a:r>
          </a:p>
          <a:p>
            <a:r>
              <a:rPr lang="en-US" dirty="0"/>
              <a:t>They target β1 adrenergic receptor mRNA with antisense oligodeoxynucleotides (β1-AS-ODN). Main mechanism is to reduce efferent sympathetic activity underlying decrease in plasma noradrenaline level. Reduction of sympathetic activity significantly decreases cardiac contractility displaying a negative inotropic effect </a:t>
            </a:r>
          </a:p>
          <a:p>
            <a:r>
              <a:rPr lang="en-US" dirty="0"/>
              <a:t> According to Starling’s law of the heart, force of contraction is proportional to stroke volume. When the contractility is reduced stroke volume and cardiac output decreases and  blood pressure lowers</a:t>
            </a:r>
          </a:p>
          <a:p>
            <a:r>
              <a:rPr lang="en-US" dirty="0"/>
              <a:t> As a second mechanism they inhibit RAS to produce sustained antihypertensive effect</a:t>
            </a:r>
          </a:p>
          <a:p>
            <a:r>
              <a:rPr lang="en-US" dirty="0"/>
              <a:t> Newer β blocking drugs also reduce blood pressure through NO mediated vasodilatation</a:t>
            </a:r>
          </a:p>
          <a:p>
            <a:pPr marL="0" indent="0">
              <a:buNone/>
            </a:pPr>
            <a:r>
              <a:rPr lang="en-US" dirty="0"/>
              <a:t>Atenolol, </a:t>
            </a:r>
            <a:r>
              <a:rPr lang="en-US" dirty="0" err="1"/>
              <a:t>Metaprolol</a:t>
            </a:r>
            <a:r>
              <a:rPr lang="en-US" dirty="0"/>
              <a:t>, Bisoprolol, </a:t>
            </a:r>
            <a:r>
              <a:rPr lang="en-US" dirty="0" err="1"/>
              <a:t>Acebutol</a:t>
            </a:r>
            <a:r>
              <a:rPr lang="en-US" dirty="0"/>
              <a:t>, </a:t>
            </a:r>
            <a:r>
              <a:rPr lang="en-US" dirty="0" err="1"/>
              <a:t>Sotalol,Carvedolol</a:t>
            </a:r>
            <a:r>
              <a:rPr lang="en-US" dirty="0"/>
              <a:t>, </a:t>
            </a:r>
            <a:r>
              <a:rPr lang="en-US" dirty="0" err="1"/>
              <a:t>Nebiolol</a:t>
            </a:r>
            <a:endParaRPr lang="en-US" dirty="0"/>
          </a:p>
          <a:p>
            <a:endParaRPr lang="en-IN" dirty="0"/>
          </a:p>
        </p:txBody>
      </p:sp>
    </p:spTree>
    <p:extLst>
      <p:ext uri="{BB962C8B-B14F-4D97-AF65-F5344CB8AC3E}">
        <p14:creationId xmlns:p14="http://schemas.microsoft.com/office/powerpoint/2010/main" val="3131103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9D21B-60B0-494C-A84D-2F2383CEEDAD}"/>
              </a:ext>
            </a:extLst>
          </p:cNvPr>
          <p:cNvSpPr>
            <a:spLocks noGrp="1"/>
          </p:cNvSpPr>
          <p:nvPr>
            <p:ph type="title"/>
          </p:nvPr>
        </p:nvSpPr>
        <p:spPr/>
        <p:txBody>
          <a:bodyPr/>
          <a:lstStyle/>
          <a:p>
            <a:r>
              <a:rPr lang="en-IN" dirty="0"/>
              <a:t>Calcium channel blockers</a:t>
            </a:r>
          </a:p>
        </p:txBody>
      </p:sp>
      <p:sp>
        <p:nvSpPr>
          <p:cNvPr id="3" name="Content Placeholder 2">
            <a:extLst>
              <a:ext uri="{FF2B5EF4-FFF2-40B4-BE49-F238E27FC236}">
                <a16:creationId xmlns:a16="http://schemas.microsoft.com/office/drawing/2014/main" id="{41A3091C-23C2-424C-ADBA-363DD262A484}"/>
              </a:ext>
            </a:extLst>
          </p:cNvPr>
          <p:cNvSpPr>
            <a:spLocks noGrp="1"/>
          </p:cNvSpPr>
          <p:nvPr>
            <p:ph idx="1"/>
          </p:nvPr>
        </p:nvSpPr>
        <p:spPr/>
        <p:txBody>
          <a:bodyPr>
            <a:normAutofit fontScale="62500" lnSpcReduction="20000"/>
          </a:bodyPr>
          <a:lstStyle/>
          <a:p>
            <a:pPr marL="0" indent="0">
              <a:buNone/>
            </a:pPr>
            <a:endParaRPr lang="en-US" dirty="0"/>
          </a:p>
          <a:p>
            <a:r>
              <a:rPr lang="en-US" dirty="0"/>
              <a:t>They effectively reduce blood pressure by arteriolar dilatation and some agents also reduce the force of cardiac contraction </a:t>
            </a:r>
          </a:p>
          <a:p>
            <a:r>
              <a:rPr lang="en-US" dirty="0"/>
              <a:t> Ca2+ and Ca channels are more important in contraction of cardiac muscle. Contraction occurs due to movement of actin and myosin filaments  When action potential spreads to cardiac muscle membrane, Ca channels are opened. Large amounts of Ca2+ release from transverse tubules and ECF. They diffuse into myofibrils and bind to troponin c. It results in exposing of binding sites for myosin heads on actin. Myosin heads bind to actin and power stroke occur causing cardiac contraction</a:t>
            </a:r>
          </a:p>
          <a:p>
            <a:r>
              <a:rPr lang="en-US" dirty="0"/>
              <a:t>When these drugs block the Ca2+ channels, releasing Ca2+ is reduced and force of contraction reduces. It may cause decrease in cardiac output and blood pressure.</a:t>
            </a:r>
          </a:p>
          <a:p>
            <a:r>
              <a:rPr lang="en-US" dirty="0"/>
              <a:t>L/N type calcium channel blockers inhibit aldosterone production which induced by angiotensin II.</a:t>
            </a:r>
          </a:p>
          <a:p>
            <a:endParaRPr lang="en-IN" dirty="0"/>
          </a:p>
        </p:txBody>
      </p:sp>
    </p:spTree>
    <p:extLst>
      <p:ext uri="{BB962C8B-B14F-4D97-AF65-F5344CB8AC3E}">
        <p14:creationId xmlns:p14="http://schemas.microsoft.com/office/powerpoint/2010/main" val="2227151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437B-2452-4A1C-B592-9FF35A13D06C}"/>
              </a:ext>
            </a:extLst>
          </p:cNvPr>
          <p:cNvSpPr>
            <a:spLocks noGrp="1"/>
          </p:cNvSpPr>
          <p:nvPr>
            <p:ph type="title"/>
          </p:nvPr>
        </p:nvSpPr>
        <p:spPr/>
        <p:txBody>
          <a:bodyPr/>
          <a:lstStyle/>
          <a:p>
            <a:r>
              <a:rPr lang="en-IN" dirty="0"/>
              <a:t>Alpha blockers</a:t>
            </a:r>
          </a:p>
        </p:txBody>
      </p:sp>
      <p:sp>
        <p:nvSpPr>
          <p:cNvPr id="3" name="Content Placeholder 2">
            <a:extLst>
              <a:ext uri="{FF2B5EF4-FFF2-40B4-BE49-F238E27FC236}">
                <a16:creationId xmlns:a16="http://schemas.microsoft.com/office/drawing/2014/main" id="{D9C64ACA-6F09-47D3-92FD-7F92B09B33A4}"/>
              </a:ext>
            </a:extLst>
          </p:cNvPr>
          <p:cNvSpPr>
            <a:spLocks noGrp="1"/>
          </p:cNvSpPr>
          <p:nvPr>
            <p:ph idx="1"/>
          </p:nvPr>
        </p:nvSpPr>
        <p:spPr/>
        <p:txBody>
          <a:bodyPr>
            <a:normAutofit fontScale="85000" lnSpcReduction="20000"/>
          </a:bodyPr>
          <a:lstStyle/>
          <a:p>
            <a:pPr marL="0" indent="0">
              <a:buNone/>
            </a:pPr>
            <a:endParaRPr lang="en-US" dirty="0"/>
          </a:p>
          <a:p>
            <a:r>
              <a:rPr lang="en-US" dirty="0"/>
              <a:t>α adrenergic receptors are present in peripheral vascular system and also in Central Nervous System (CNS)</a:t>
            </a:r>
          </a:p>
          <a:p>
            <a:r>
              <a:rPr lang="en-US" dirty="0"/>
              <a:t> All in vascular system are innervated by sympathetic nervous system</a:t>
            </a:r>
          </a:p>
          <a:p>
            <a:r>
              <a:rPr lang="en-US" dirty="0"/>
              <a:t>These agents block postsynaptic α1 receptors</a:t>
            </a:r>
          </a:p>
          <a:p>
            <a:r>
              <a:rPr lang="en-US" dirty="0"/>
              <a:t> Sympathetic activity causes peripheral vasoconstriction. By blocking them, this action is reduced and blood pressure lowering occurs</a:t>
            </a:r>
          </a:p>
          <a:p>
            <a:r>
              <a:rPr lang="en-US" dirty="0" err="1"/>
              <a:t>Prazocin</a:t>
            </a:r>
            <a:r>
              <a:rPr lang="en-US" dirty="0"/>
              <a:t>, Alfa methyldopa, Minipress XL</a:t>
            </a:r>
            <a:endParaRPr lang="en-IN" dirty="0"/>
          </a:p>
        </p:txBody>
      </p:sp>
    </p:spTree>
    <p:extLst>
      <p:ext uri="{BB962C8B-B14F-4D97-AF65-F5344CB8AC3E}">
        <p14:creationId xmlns:p14="http://schemas.microsoft.com/office/powerpoint/2010/main" val="407189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Vasodilators </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r>
              <a:rPr lang="en-US" dirty="0"/>
              <a:t>These drugs act directly on vascular smooth muscle and relax them without contribution of cell receptors. By relaxing smooth muscle, vasodilatation occurs. This reduces total peripheral resistance and venous return to the heart is reduced through it. As this, lowers the blood pressure. This antihypertensive effect is independent from the sympathetic tone.</a:t>
            </a:r>
          </a:p>
          <a:p>
            <a:r>
              <a:rPr lang="en-US" dirty="0"/>
              <a:t>Some </a:t>
            </a:r>
            <a:r>
              <a:rPr lang="en-US" dirty="0" err="1"/>
              <a:t>vasodilating</a:t>
            </a:r>
            <a:r>
              <a:rPr lang="en-US" dirty="0"/>
              <a:t> agents inhibit sympathetic nervous signals to the kidneys or block the action of sympathetic transmitter substance on renal vasculature. These drugs also directly relax the smooth muscle of renal vasculature and through it block the RAS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95DFF-F0B3-4ACA-96F8-6B5C6E668DDF}"/>
              </a:ext>
            </a:extLst>
          </p:cNvPr>
          <p:cNvSpPr>
            <a:spLocks noGrp="1"/>
          </p:cNvSpPr>
          <p:nvPr>
            <p:ph type="title"/>
          </p:nvPr>
        </p:nvSpPr>
        <p:spPr/>
        <p:txBody>
          <a:bodyPr>
            <a:normAutofit fontScale="90000"/>
          </a:bodyPr>
          <a:lstStyle/>
          <a:p>
            <a:r>
              <a:rPr lang="en-IN" dirty="0"/>
              <a:t>Centrally acting drugs</a:t>
            </a:r>
            <a:br>
              <a:rPr lang="en-IN" dirty="0"/>
            </a:br>
            <a:endParaRPr lang="en-IN" dirty="0"/>
          </a:p>
        </p:txBody>
      </p:sp>
      <p:sp>
        <p:nvSpPr>
          <p:cNvPr id="3" name="Content Placeholder 2">
            <a:extLst>
              <a:ext uri="{FF2B5EF4-FFF2-40B4-BE49-F238E27FC236}">
                <a16:creationId xmlns:a16="http://schemas.microsoft.com/office/drawing/2014/main" id="{8BA92C09-B93E-455B-A59C-DE0F6151F4F2}"/>
              </a:ext>
            </a:extLst>
          </p:cNvPr>
          <p:cNvSpPr>
            <a:spLocks noGrp="1"/>
          </p:cNvSpPr>
          <p:nvPr>
            <p:ph idx="1"/>
          </p:nvPr>
        </p:nvSpPr>
        <p:spPr/>
        <p:txBody>
          <a:bodyPr>
            <a:normAutofit/>
          </a:bodyPr>
          <a:lstStyle/>
          <a:p>
            <a:r>
              <a:rPr lang="en-US" dirty="0"/>
              <a:t>These drugs act by central regulation of sympathetic nervous system </a:t>
            </a:r>
          </a:p>
          <a:p>
            <a:endParaRPr lang="en-IN" dirty="0"/>
          </a:p>
        </p:txBody>
      </p:sp>
    </p:spTree>
    <p:extLst>
      <p:ext uri="{BB962C8B-B14F-4D97-AF65-F5344CB8AC3E}">
        <p14:creationId xmlns:p14="http://schemas.microsoft.com/office/powerpoint/2010/main" val="494859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B7239-E8F7-44CD-8F09-FFEC287B0814}"/>
              </a:ext>
            </a:extLst>
          </p:cNvPr>
          <p:cNvSpPr>
            <a:spLocks noGrp="1"/>
          </p:cNvSpPr>
          <p:nvPr>
            <p:ph type="title"/>
          </p:nvPr>
        </p:nvSpPr>
        <p:spPr/>
        <p:txBody>
          <a:bodyPr/>
          <a:lstStyle/>
          <a:p>
            <a:r>
              <a:rPr lang="en-US" dirty="0"/>
              <a:t>Drug Combinations </a:t>
            </a:r>
            <a:endParaRPr lang="en-IN" dirty="0"/>
          </a:p>
        </p:txBody>
      </p:sp>
      <p:sp>
        <p:nvSpPr>
          <p:cNvPr id="3" name="Content Placeholder 2">
            <a:extLst>
              <a:ext uri="{FF2B5EF4-FFF2-40B4-BE49-F238E27FC236}">
                <a16:creationId xmlns:a16="http://schemas.microsoft.com/office/drawing/2014/main" id="{F011154A-2F49-4BE6-9650-77B80C105EA4}"/>
              </a:ext>
            </a:extLst>
          </p:cNvPr>
          <p:cNvSpPr>
            <a:spLocks noGrp="1"/>
          </p:cNvSpPr>
          <p:nvPr>
            <p:ph idx="1"/>
          </p:nvPr>
        </p:nvSpPr>
        <p:spPr/>
        <p:txBody>
          <a:bodyPr>
            <a:normAutofit fontScale="77500" lnSpcReduction="20000"/>
          </a:bodyPr>
          <a:lstStyle/>
          <a:p>
            <a:r>
              <a:rPr lang="en-US" dirty="0"/>
              <a:t>Majority of hypertensive patients need at least two drugs to control blood pressure under the level of 140/90 mmHg</a:t>
            </a:r>
          </a:p>
          <a:p>
            <a:r>
              <a:rPr lang="en-US" dirty="0"/>
              <a:t> Better combinations of antihypertensive drugs use agents from different classes with different primary actions. So, that hypotensive effects are obtained by use of low doses.</a:t>
            </a:r>
          </a:p>
          <a:p>
            <a:r>
              <a:rPr lang="en-US" dirty="0"/>
              <a:t>By combination of drugs we can observe greater blood pressure reductions than mono drug therapy. It may cause fewer side effects than one drug therapy because of using small doses of two drugs.</a:t>
            </a:r>
          </a:p>
          <a:p>
            <a:r>
              <a:rPr lang="en-US" dirty="0"/>
              <a:t>Commonly using combinations are diuretics and β blockers, ACE inhibitors and angiotensin II receptor antagonists and as well as ACE inhibitors and calcium channel blockers</a:t>
            </a:r>
          </a:p>
          <a:p>
            <a:r>
              <a:rPr lang="en-US" dirty="0"/>
              <a:t>A+B or A+C or A+D or A+C+D but Never A+A</a:t>
            </a:r>
          </a:p>
          <a:p>
            <a:endParaRPr lang="en-IN" dirty="0"/>
          </a:p>
        </p:txBody>
      </p:sp>
    </p:spTree>
    <p:extLst>
      <p:ext uri="{BB962C8B-B14F-4D97-AF65-F5344CB8AC3E}">
        <p14:creationId xmlns:p14="http://schemas.microsoft.com/office/powerpoint/2010/main" val="4127820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C509-4EAD-4D07-AB59-026DF279043E}"/>
              </a:ext>
            </a:extLst>
          </p:cNvPr>
          <p:cNvSpPr>
            <a:spLocks noGrp="1"/>
          </p:cNvSpPr>
          <p:nvPr>
            <p:ph type="title"/>
          </p:nvPr>
        </p:nvSpPr>
        <p:spPr/>
        <p:txBody>
          <a:bodyPr>
            <a:normAutofit fontScale="90000"/>
          </a:bodyPr>
          <a:lstStyle/>
          <a:p>
            <a:r>
              <a:rPr lang="en-US" dirty="0"/>
              <a:t>Management of severe or malignant hypertension</a:t>
            </a:r>
            <a:endParaRPr lang="en-IN" dirty="0"/>
          </a:p>
        </p:txBody>
      </p:sp>
      <p:sp>
        <p:nvSpPr>
          <p:cNvPr id="3" name="Content Placeholder 2">
            <a:extLst>
              <a:ext uri="{FF2B5EF4-FFF2-40B4-BE49-F238E27FC236}">
                <a16:creationId xmlns:a16="http://schemas.microsoft.com/office/drawing/2014/main" id="{25D0607F-29D9-4CED-B7D8-4F597F137878}"/>
              </a:ext>
            </a:extLst>
          </p:cNvPr>
          <p:cNvSpPr>
            <a:spLocks noGrp="1"/>
          </p:cNvSpPr>
          <p:nvPr>
            <p:ph idx="1"/>
          </p:nvPr>
        </p:nvSpPr>
        <p:spPr/>
        <p:txBody>
          <a:bodyPr>
            <a:normAutofit fontScale="70000" lnSpcReduction="20000"/>
          </a:bodyPr>
          <a:lstStyle/>
          <a:p>
            <a:pPr marL="0" indent="0">
              <a:buNone/>
            </a:pPr>
            <a:endParaRPr lang="en-US" dirty="0"/>
          </a:p>
          <a:p>
            <a:r>
              <a:rPr lang="en-US" dirty="0"/>
              <a:t>Treatment should initiate immediately for patients who have severe hypertension, malignant hypertension or patients with severe hypertensive complications such as cardiac failure. But it is not recommended to reduce blood pressure too rapidly because it may cause cerebral, renal and retinal damage and myocardial infarction</a:t>
            </a:r>
          </a:p>
          <a:p>
            <a:r>
              <a:rPr lang="en-US" dirty="0"/>
              <a:t> Blood pressure response to those therapies must be carefully conducted. In most cases the treatment is aimed to reduce the diastolic blood pressure to 100-110 over 24 hours. It can be normalized over 2-3 days only with oral medication</a:t>
            </a:r>
          </a:p>
          <a:p>
            <a:r>
              <a:rPr lang="en-US" dirty="0"/>
              <a:t>In very severe cases rapid control of blood pressure is required. Intravenous sodium nitroprusside is used to such types of treatments</a:t>
            </a:r>
          </a:p>
          <a:p>
            <a:endParaRPr lang="en-IN" dirty="0"/>
          </a:p>
        </p:txBody>
      </p:sp>
    </p:spTree>
    <p:extLst>
      <p:ext uri="{BB962C8B-B14F-4D97-AF65-F5344CB8AC3E}">
        <p14:creationId xmlns:p14="http://schemas.microsoft.com/office/powerpoint/2010/main" val="981505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539D-CE85-464D-9EF4-9245B06F0CE3}"/>
              </a:ext>
            </a:extLst>
          </p:cNvPr>
          <p:cNvSpPr>
            <a:spLocks noGrp="1"/>
          </p:cNvSpPr>
          <p:nvPr>
            <p:ph type="title"/>
          </p:nvPr>
        </p:nvSpPr>
        <p:spPr/>
        <p:txBody>
          <a:bodyPr>
            <a:normAutofit fontScale="90000"/>
          </a:bodyPr>
          <a:lstStyle/>
          <a:p>
            <a:r>
              <a:rPr lang="en-US" dirty="0"/>
              <a:t>Management of hypertension in pregnancy</a:t>
            </a:r>
            <a:br>
              <a:rPr lang="en-US" dirty="0"/>
            </a:br>
            <a:endParaRPr lang="en-IN" dirty="0"/>
          </a:p>
        </p:txBody>
      </p:sp>
      <p:sp>
        <p:nvSpPr>
          <p:cNvPr id="3" name="Content Placeholder 2">
            <a:extLst>
              <a:ext uri="{FF2B5EF4-FFF2-40B4-BE49-F238E27FC236}">
                <a16:creationId xmlns:a16="http://schemas.microsoft.com/office/drawing/2014/main" id="{98E62F22-DB03-423E-ABF7-0DD3ABD5A0F8}"/>
              </a:ext>
            </a:extLst>
          </p:cNvPr>
          <p:cNvSpPr>
            <a:spLocks noGrp="1"/>
          </p:cNvSpPr>
          <p:nvPr>
            <p:ph idx="1"/>
          </p:nvPr>
        </p:nvSpPr>
        <p:spPr/>
        <p:txBody>
          <a:bodyPr>
            <a:normAutofit fontScale="55000" lnSpcReduction="20000"/>
          </a:bodyPr>
          <a:lstStyle/>
          <a:p>
            <a:r>
              <a:rPr lang="en-US" dirty="0"/>
              <a:t>The cardiac output is increased in pregnancy,  but greater fall in total peripheral resistance occurs. So, blood pressure is reduced than normal</a:t>
            </a:r>
          </a:p>
          <a:p>
            <a:r>
              <a:rPr lang="en-US" dirty="0"/>
              <a:t>But in 8-10% of pregnant women are reported as pregnancy induced hypertensive patients</a:t>
            </a:r>
          </a:p>
          <a:p>
            <a:r>
              <a:rPr lang="en-US" dirty="0"/>
              <a:t> Pre- eclampsia is a syndrome consisting of pregnancy induced hypertension and proteinuria. Reduction of uteroplacental circulation causes hypertension</a:t>
            </a:r>
          </a:p>
          <a:p>
            <a:r>
              <a:rPr lang="en-US" dirty="0"/>
              <a:t>Placental </a:t>
            </a:r>
            <a:r>
              <a:rPr lang="en-US" dirty="0" err="1"/>
              <a:t>ischaemia</a:t>
            </a:r>
            <a:r>
              <a:rPr lang="en-US" dirty="0"/>
              <a:t> leads to dysfunction of maternal vascular endothelium that result in increased formation of endothelin and thromboxane and increased in vascular sensitivity to angiotensin II. And also causes decreased formation of vasodilators such as NO and prostacyclin</a:t>
            </a:r>
          </a:p>
          <a:p>
            <a:r>
              <a:rPr lang="en-US" dirty="0"/>
              <a:t>Maternal blood volume is about 30% above normal. This increases during latter half of pregnancy. Increasing aldosterone and </a:t>
            </a:r>
            <a:r>
              <a:rPr lang="en-US" dirty="0" err="1"/>
              <a:t>oestrogen</a:t>
            </a:r>
            <a:r>
              <a:rPr lang="en-US" dirty="0"/>
              <a:t> cause increased fluid retention by kidneys And also bone marrow produces extra red blood cells  </a:t>
            </a:r>
          </a:p>
          <a:p>
            <a:r>
              <a:rPr lang="en-US" dirty="0"/>
              <a:t>Many antihypertensive drugs are contraindicated in pregnancy. When blood pressure is increased to &gt; 160/110 mmHg, treatment is required  for protection of the mother</a:t>
            </a:r>
          </a:p>
          <a:p>
            <a:r>
              <a:rPr lang="en-US" dirty="0"/>
              <a:t> Labetalol and methyldopa, nifedipine.  intravenous hydralazine</a:t>
            </a:r>
          </a:p>
          <a:p>
            <a:endParaRPr lang="en-IN" dirty="0"/>
          </a:p>
        </p:txBody>
      </p:sp>
    </p:spTree>
    <p:extLst>
      <p:ext uri="{BB962C8B-B14F-4D97-AF65-F5344CB8AC3E}">
        <p14:creationId xmlns:p14="http://schemas.microsoft.com/office/powerpoint/2010/main" val="97398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Pathogenesis of essential hypertension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r>
              <a:rPr lang="en-US" dirty="0" err="1"/>
              <a:t>Multifactorial</a:t>
            </a:r>
            <a:r>
              <a:rPr lang="en-US" dirty="0"/>
              <a:t> and complex </a:t>
            </a:r>
          </a:p>
          <a:p>
            <a:r>
              <a:rPr lang="en-US" dirty="0"/>
              <a:t> </a:t>
            </a:r>
            <a:r>
              <a:rPr lang="en-US" dirty="0" err="1"/>
              <a:t>Humoral</a:t>
            </a:r>
            <a:r>
              <a:rPr lang="en-US" dirty="0"/>
              <a:t> mediators</a:t>
            </a:r>
          </a:p>
          <a:p>
            <a:r>
              <a:rPr lang="en-US" dirty="0"/>
              <a:t>Vascular reactivity</a:t>
            </a:r>
          </a:p>
          <a:p>
            <a:r>
              <a:rPr lang="en-US" dirty="0"/>
              <a:t>Circulating blood volume</a:t>
            </a:r>
          </a:p>
          <a:p>
            <a:r>
              <a:rPr lang="en-US" dirty="0"/>
              <a:t> Vascular caliber</a:t>
            </a:r>
          </a:p>
          <a:p>
            <a:r>
              <a:rPr lang="en-US" dirty="0"/>
              <a:t> Blood viscosity</a:t>
            </a:r>
          </a:p>
          <a:p>
            <a:r>
              <a:rPr lang="en-US" dirty="0"/>
              <a:t>Cardiac output</a:t>
            </a:r>
          </a:p>
          <a:p>
            <a:r>
              <a:rPr lang="en-US" dirty="0"/>
              <a:t> Blood vessel elasticity</a:t>
            </a:r>
          </a:p>
          <a:p>
            <a:r>
              <a:rPr lang="en-US" dirty="0"/>
              <a:t> Neural stimulation.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 Predisposition </a:t>
            </a:r>
          </a:p>
        </p:txBody>
      </p:sp>
      <p:sp>
        <p:nvSpPr>
          <p:cNvPr id="3" name="Content Placeholder 2"/>
          <p:cNvSpPr>
            <a:spLocks noGrp="1"/>
          </p:cNvSpPr>
          <p:nvPr>
            <p:ph idx="1"/>
          </p:nvPr>
        </p:nvSpPr>
        <p:spPr/>
        <p:txBody>
          <a:bodyPr/>
          <a:lstStyle/>
          <a:p>
            <a:r>
              <a:rPr lang="en-US" dirty="0"/>
              <a:t>A possible pathogenesis of essential hypertension has been proposed in which multiple factors, including genetic predisposition, excess dietary salt intake, and adrenergic tone, may interact to produce hypertension. Although genetics appears to contribute, the exact mechanisms underlying essential hypertension have not been established.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Revision of Terminology </a:t>
            </a:r>
          </a:p>
        </p:txBody>
      </p:sp>
      <p:sp>
        <p:nvSpPr>
          <p:cNvPr id="3" name="Content Placeholder 2"/>
          <p:cNvSpPr>
            <a:spLocks noGrp="1"/>
          </p:cNvSpPr>
          <p:nvPr>
            <p:ph idx="1"/>
          </p:nvPr>
        </p:nvSpPr>
        <p:spPr/>
        <p:txBody>
          <a:bodyPr>
            <a:normAutofit fontScale="77500" lnSpcReduction="20000"/>
          </a:bodyPr>
          <a:lstStyle/>
          <a:p>
            <a:r>
              <a:rPr lang="en-US" dirty="0"/>
              <a:t>When the left ventricle ejects blood into the aorta, the aortic pressure rises. The maximal aortic pressure following ejection is termed the </a:t>
            </a:r>
            <a:r>
              <a:rPr lang="en-US" b="1" dirty="0"/>
              <a:t>systolic pressure </a:t>
            </a:r>
            <a:r>
              <a:rPr lang="en-US" dirty="0"/>
              <a:t>(</a:t>
            </a:r>
            <a:r>
              <a:rPr lang="en-US" dirty="0" err="1"/>
              <a:t>P</a:t>
            </a:r>
            <a:r>
              <a:rPr lang="en-US" baseline="-25000" dirty="0" err="1"/>
              <a:t>systolic</a:t>
            </a:r>
            <a:r>
              <a:rPr lang="en-US" dirty="0"/>
              <a:t>)</a:t>
            </a:r>
          </a:p>
          <a:p>
            <a:r>
              <a:rPr lang="en-US" dirty="0"/>
              <a:t>As the left ventricle is relaxing and refilling, the pressure in the aorta falls. The lowest pressure in the aorta, which occurs just before the ventricle ejects blood into the aorta, is termed the </a:t>
            </a:r>
            <a:r>
              <a:rPr lang="en-US" b="1" dirty="0"/>
              <a:t>diastolic pressure</a:t>
            </a:r>
            <a:r>
              <a:rPr lang="en-US" dirty="0"/>
              <a:t> (</a:t>
            </a:r>
            <a:r>
              <a:rPr lang="en-US" dirty="0" err="1"/>
              <a:t>P</a:t>
            </a:r>
            <a:r>
              <a:rPr lang="en-US" baseline="-25000" dirty="0" err="1"/>
              <a:t>diastolic</a:t>
            </a:r>
            <a:r>
              <a:rPr lang="en-US" dirty="0"/>
              <a:t>)</a:t>
            </a:r>
          </a:p>
          <a:p>
            <a:r>
              <a:rPr lang="en-US" dirty="0"/>
              <a:t> The difference between the systolic and diastolic pressures is the aortic </a:t>
            </a:r>
            <a:r>
              <a:rPr lang="en-US" b="1" u="sng" dirty="0">
                <a:hlinkClick r:id="rId2"/>
              </a:rPr>
              <a:t>pulse pressure</a:t>
            </a:r>
            <a:r>
              <a:rPr lang="en-US" dirty="0"/>
              <a:t>, which typically ranges between 40 and 50 mmHg</a:t>
            </a:r>
          </a:p>
          <a:p>
            <a:r>
              <a:rPr lang="en-US" dirty="0"/>
              <a:t>The </a:t>
            </a:r>
            <a:r>
              <a:rPr lang="en-US" u="sng" dirty="0">
                <a:hlinkClick r:id="rId3"/>
              </a:rPr>
              <a:t>mean aortic pressure</a:t>
            </a:r>
            <a:r>
              <a:rPr lang="en-US" dirty="0"/>
              <a:t> (</a:t>
            </a:r>
            <a:r>
              <a:rPr lang="en-US" dirty="0" err="1"/>
              <a:t>P</a:t>
            </a:r>
            <a:r>
              <a:rPr lang="en-US" baseline="-25000" dirty="0" err="1"/>
              <a:t>mean</a:t>
            </a:r>
            <a:r>
              <a:rPr lang="en-US" dirty="0"/>
              <a:t>) is the average pressure (geometric mean) during the aortic pulse cycle.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 Arterial Pressure </a:t>
            </a:r>
          </a:p>
        </p:txBody>
      </p:sp>
      <p:sp>
        <p:nvSpPr>
          <p:cNvPr id="3" name="Content Placeholder 2"/>
          <p:cNvSpPr>
            <a:spLocks noGrp="1"/>
          </p:cNvSpPr>
          <p:nvPr>
            <p:ph idx="1"/>
          </p:nvPr>
        </p:nvSpPr>
        <p:spPr/>
        <p:txBody>
          <a:bodyPr>
            <a:normAutofit fontScale="70000" lnSpcReduction="20000"/>
          </a:bodyPr>
          <a:lstStyle/>
          <a:p>
            <a:r>
              <a:rPr lang="en-US" dirty="0"/>
              <a:t>As blood is pumped out of the left ventricle into the aorta and distributing arteries, pressure is generated.  The mean arterial pressure (MAP) is determined by the </a:t>
            </a:r>
            <a:r>
              <a:rPr lang="en-US" u="sng" dirty="0">
                <a:hlinkClick r:id="rId2"/>
              </a:rPr>
              <a:t>cardiac output</a:t>
            </a:r>
            <a:r>
              <a:rPr lang="en-US" dirty="0"/>
              <a:t> (CO), </a:t>
            </a:r>
            <a:r>
              <a:rPr lang="en-US" u="sng" dirty="0">
                <a:hlinkClick r:id="rId3"/>
              </a:rPr>
              <a:t>systemic vascular resistance</a:t>
            </a:r>
            <a:r>
              <a:rPr lang="en-US" dirty="0"/>
              <a:t> (SVR), and </a:t>
            </a:r>
            <a:r>
              <a:rPr lang="en-US" u="sng" dirty="0">
                <a:hlinkClick r:id="rId4"/>
              </a:rPr>
              <a:t>central venous pressure</a:t>
            </a:r>
            <a:r>
              <a:rPr lang="en-US" dirty="0"/>
              <a:t> (CVP) according to the following relationship, which is based upon the relationship between </a:t>
            </a:r>
            <a:r>
              <a:rPr lang="en-US" u="sng" dirty="0">
                <a:hlinkClick r:id="rId5"/>
              </a:rPr>
              <a:t>flow, pressure and resistance</a:t>
            </a:r>
            <a:r>
              <a:rPr lang="en-US" dirty="0"/>
              <a:t>: </a:t>
            </a:r>
          </a:p>
          <a:p>
            <a:r>
              <a:rPr lang="en-US" b="1" dirty="0"/>
              <a:t>Eq. 1: MAP = (CO × SVR) + CVP</a:t>
            </a:r>
            <a:endParaRPr lang="en-US" dirty="0"/>
          </a:p>
          <a:p>
            <a:pPr>
              <a:buNone/>
            </a:pPr>
            <a:r>
              <a:rPr lang="en-US" dirty="0"/>
              <a:t>     Because CVP is usually at or near 0 mmHg, this relationship is often simplified to:</a:t>
            </a:r>
          </a:p>
          <a:p>
            <a:r>
              <a:rPr lang="en-US" b="1" dirty="0"/>
              <a:t>Eq. 2: MAP ≈ CO × SVR</a:t>
            </a:r>
            <a:r>
              <a:rPr lang="en-US" dirty="0"/>
              <a:t> </a:t>
            </a:r>
          </a:p>
          <a:p>
            <a:r>
              <a:rPr lang="en-US" dirty="0"/>
              <a:t>At normal resting heart rates, MAP can be approximated by the following equation</a:t>
            </a:r>
          </a:p>
          <a:p>
            <a:r>
              <a:rPr lang="en-US" dirty="0"/>
              <a:t>MAP = Diastolic Blood Pressure + 1/3 of Pulse Pressure </a:t>
            </a:r>
          </a:p>
          <a:p>
            <a:pPr>
              <a:buNone/>
            </a:pP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hypertension</a:t>
            </a:r>
          </a:p>
        </p:txBody>
      </p:sp>
      <p:sp>
        <p:nvSpPr>
          <p:cNvPr id="3" name="Content Placeholder 2"/>
          <p:cNvSpPr>
            <a:spLocks noGrp="1"/>
          </p:cNvSpPr>
          <p:nvPr>
            <p:ph idx="1"/>
          </p:nvPr>
        </p:nvSpPr>
        <p:spPr/>
        <p:txBody>
          <a:bodyPr>
            <a:normAutofit fontScale="85000" lnSpcReduction="20000"/>
          </a:bodyPr>
          <a:lstStyle/>
          <a:p>
            <a:r>
              <a:rPr lang="en-US" dirty="0"/>
              <a:t>80% of cases are caused by renal diseases such as diabetic nephropathy, chronic </a:t>
            </a:r>
            <a:r>
              <a:rPr lang="en-US" dirty="0" err="1"/>
              <a:t>glomerulonephritis</a:t>
            </a:r>
            <a:r>
              <a:rPr lang="en-US" dirty="0"/>
              <a:t>, adult polycystic disease, chronic </a:t>
            </a:r>
            <a:r>
              <a:rPr lang="en-US" dirty="0" err="1"/>
              <a:t>tubulointerstitial</a:t>
            </a:r>
            <a:r>
              <a:rPr lang="en-US" dirty="0"/>
              <a:t> nephritis, </a:t>
            </a:r>
            <a:r>
              <a:rPr lang="en-US" dirty="0" err="1"/>
              <a:t>renovascular</a:t>
            </a:r>
            <a:r>
              <a:rPr lang="en-US" dirty="0"/>
              <a:t> disease</a:t>
            </a:r>
          </a:p>
          <a:p>
            <a:r>
              <a:rPr lang="en-US" dirty="0"/>
              <a:t>Endocrine causes – Conn’s syndrome, adrenal hyperplasia, </a:t>
            </a:r>
            <a:r>
              <a:rPr lang="en-US" dirty="0" err="1"/>
              <a:t>phaeochromocytma</a:t>
            </a:r>
            <a:r>
              <a:rPr lang="en-US" dirty="0"/>
              <a:t>, Cushing’s syndrome, </a:t>
            </a:r>
            <a:r>
              <a:rPr lang="en-US" dirty="0" err="1"/>
              <a:t>acromegaly</a:t>
            </a:r>
            <a:endParaRPr lang="en-US" dirty="0"/>
          </a:p>
          <a:p>
            <a:r>
              <a:rPr lang="en-US" dirty="0"/>
              <a:t>Congenital cardiovascular diseases – </a:t>
            </a:r>
            <a:r>
              <a:rPr lang="en-US" dirty="0" err="1"/>
              <a:t>coarctation</a:t>
            </a:r>
            <a:r>
              <a:rPr lang="en-US" dirty="0"/>
              <a:t> of aorta</a:t>
            </a:r>
          </a:p>
          <a:p>
            <a:r>
              <a:rPr lang="en-US" dirty="0"/>
              <a:t>Drugs – contraceptive pills, steroids, </a:t>
            </a:r>
            <a:r>
              <a:rPr lang="en-US" dirty="0" err="1"/>
              <a:t>sympathomimetics</a:t>
            </a:r>
            <a:r>
              <a:rPr lang="en-US" dirty="0"/>
              <a:t>, vasopressin</a:t>
            </a:r>
          </a:p>
          <a:p>
            <a:r>
              <a:rPr lang="en-US" dirty="0"/>
              <a:t>Pregnancy</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p:txBody>
          <a:bodyPr>
            <a:normAutofit fontScale="77500" lnSpcReduction="20000"/>
          </a:bodyPr>
          <a:lstStyle/>
          <a:p>
            <a:r>
              <a:rPr lang="en-US" dirty="0"/>
              <a:t>Many kinds of treatments are used to manage hypertension</a:t>
            </a:r>
          </a:p>
          <a:p>
            <a:r>
              <a:rPr lang="en-US" dirty="0"/>
              <a:t>The treatment should be chosen according to the cause and also to the age, sex, ethnic origin and physiological status of the patient</a:t>
            </a:r>
          </a:p>
          <a:p>
            <a:r>
              <a:rPr lang="en-US" dirty="0"/>
              <a:t>Both pharmacological and non pharmacological therapies are used in Synergy </a:t>
            </a:r>
          </a:p>
          <a:p>
            <a:r>
              <a:rPr lang="en-US" dirty="0"/>
              <a:t>Hypertensive patients excluding severe or malignant hypertensive ones, should be treated after a period of assessment with repeated blood pressure measurements</a:t>
            </a:r>
          </a:p>
          <a:p>
            <a:r>
              <a:rPr lang="en-US" dirty="0"/>
              <a:t> It should always  be combined with advice and non pharmacological therapy.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4427-855B-4137-970D-8A066D5431B7}"/>
              </a:ext>
            </a:extLst>
          </p:cNvPr>
          <p:cNvSpPr>
            <a:spLocks noGrp="1"/>
          </p:cNvSpPr>
          <p:nvPr>
            <p:ph type="title"/>
          </p:nvPr>
        </p:nvSpPr>
        <p:spPr/>
        <p:txBody>
          <a:bodyPr>
            <a:normAutofit fontScale="90000"/>
          </a:bodyPr>
          <a:lstStyle/>
          <a:p>
            <a:r>
              <a:rPr lang="en-IN" dirty="0"/>
              <a:t>Non pharmacological treatment:-</a:t>
            </a:r>
            <a:br>
              <a:rPr lang="en-IN" dirty="0"/>
            </a:br>
            <a:endParaRPr lang="en-IN" dirty="0"/>
          </a:p>
        </p:txBody>
      </p:sp>
      <p:sp>
        <p:nvSpPr>
          <p:cNvPr id="3" name="Content Placeholder 2">
            <a:extLst>
              <a:ext uri="{FF2B5EF4-FFF2-40B4-BE49-F238E27FC236}">
                <a16:creationId xmlns:a16="http://schemas.microsoft.com/office/drawing/2014/main" id="{B3DC70EC-1565-4AA6-BBE3-C29CB6FC3515}"/>
              </a:ext>
            </a:extLst>
          </p:cNvPr>
          <p:cNvSpPr>
            <a:spLocks noGrp="1"/>
          </p:cNvSpPr>
          <p:nvPr>
            <p:ph idx="1"/>
          </p:nvPr>
        </p:nvSpPr>
        <p:spPr/>
        <p:txBody>
          <a:bodyPr>
            <a:normAutofit fontScale="70000" lnSpcReduction="20000"/>
          </a:bodyPr>
          <a:lstStyle/>
          <a:p>
            <a:r>
              <a:rPr lang="en-US" dirty="0"/>
              <a:t> used for  all hypertensive patients and borderline hypertensive.</a:t>
            </a:r>
          </a:p>
          <a:p>
            <a:r>
              <a:rPr lang="en-US" dirty="0"/>
              <a:t>Lifestyle modification through weight reduction, care of dietary intake, No tobacco  and alcohol consumption and dynamic exercise </a:t>
            </a:r>
          </a:p>
          <a:p>
            <a:r>
              <a:rPr lang="en-US" dirty="0"/>
              <a:t>Weight reduction,  Controlling Body Mass index (BMI) &lt; 23kg/m2 (may indicate a healthy individual.</a:t>
            </a:r>
          </a:p>
          <a:p>
            <a:r>
              <a:rPr lang="en-US" dirty="0"/>
              <a:t>During exercise blood pressure rises by several mechanisms such as increase in sympathetic activity, cardiac output and heart rate. As this blood pressure rises as immediate effect of exercise. But as a long term effect blood pressure is reduced by exercise. Aerobic exercise that is intended to increase oxygen consumption is recommended for lowering blood pressure in hypertensive patients. Antihypertensive effects of exercise are mediated through several mechanisms.</a:t>
            </a:r>
          </a:p>
        </p:txBody>
      </p:sp>
    </p:spTree>
    <p:extLst>
      <p:ext uri="{BB962C8B-B14F-4D97-AF65-F5344CB8AC3E}">
        <p14:creationId xmlns:p14="http://schemas.microsoft.com/office/powerpoint/2010/main" val="3313640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2713</Words>
  <Application>Microsoft Office PowerPoint</Application>
  <PresentationFormat>On-screen Show (4:3)</PresentationFormat>
  <Paragraphs>157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Physiological Basis of Management of  Hypertension </vt:lpstr>
      <vt:lpstr>Types of Hypertension </vt:lpstr>
      <vt:lpstr>Pathogenesis of essential hypertension</vt:lpstr>
      <vt:lpstr>Genetic Predisposition </vt:lpstr>
      <vt:lpstr>Revision of Terminology </vt:lpstr>
      <vt:lpstr>Mean Arterial Pressure </vt:lpstr>
      <vt:lpstr>Secondary hypertension</vt:lpstr>
      <vt:lpstr>Management </vt:lpstr>
      <vt:lpstr>Non pharmacological treatment:- </vt:lpstr>
      <vt:lpstr>PowerPoint Presentation</vt:lpstr>
      <vt:lpstr>Dietary control</vt:lpstr>
      <vt:lpstr>PowerPoint Presentation</vt:lpstr>
      <vt:lpstr>Multiple Drugs </vt:lpstr>
      <vt:lpstr>Guidelines </vt:lpstr>
      <vt:lpstr>Targets </vt:lpstr>
      <vt:lpstr>Addressing Variability  </vt:lpstr>
      <vt:lpstr>Diuretics </vt:lpstr>
      <vt:lpstr>PowerPoint Presentation</vt:lpstr>
      <vt:lpstr>Angiotensin II receptor antagonists;</vt:lpstr>
      <vt:lpstr>Angiotensin Converting Enzyme (ACE) inhibitors</vt:lpstr>
      <vt:lpstr>Renin Inhibitors </vt:lpstr>
      <vt:lpstr>Beta adrenoceptor blockers </vt:lpstr>
      <vt:lpstr>Calcium channel blockers</vt:lpstr>
      <vt:lpstr>Alpha blockers</vt:lpstr>
      <vt:lpstr>Vasodilators </vt:lpstr>
      <vt:lpstr>Centrally acting drugs </vt:lpstr>
      <vt:lpstr>Drug Combinations </vt:lpstr>
      <vt:lpstr>Management of severe or malignant hypertension</vt:lpstr>
      <vt:lpstr>Management of hypertension in pregnancy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Physiological Basis of Management of  Hypertension </dc:title>
  <dc:creator>pc</dc:creator>
  <cp:lastModifiedBy>abhinav verma</cp:lastModifiedBy>
  <cp:revision>20</cp:revision>
  <dcterms:created xsi:type="dcterms:W3CDTF">2006-08-16T00:00:00Z</dcterms:created>
  <dcterms:modified xsi:type="dcterms:W3CDTF">2020-04-22T18:27:55Z</dcterms:modified>
</cp:coreProperties>
</file>